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48" r:id="rId2"/>
    <p:sldId id="430" r:id="rId3"/>
    <p:sldId id="431" r:id="rId4"/>
    <p:sldId id="432" r:id="rId5"/>
    <p:sldId id="435" r:id="rId6"/>
    <p:sldId id="438" r:id="rId7"/>
    <p:sldId id="439" r:id="rId8"/>
    <p:sldId id="450" r:id="rId9"/>
    <p:sldId id="437" r:id="rId10"/>
    <p:sldId id="440" r:id="rId11"/>
    <p:sldId id="442" r:id="rId12"/>
    <p:sldId id="441" r:id="rId13"/>
    <p:sldId id="444" r:id="rId14"/>
    <p:sldId id="443" r:id="rId15"/>
    <p:sldId id="433" r:id="rId16"/>
    <p:sldId id="445" r:id="rId17"/>
    <p:sldId id="446" r:id="rId18"/>
    <p:sldId id="447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155" autoAdjust="0"/>
  </p:normalViewPr>
  <p:slideViewPr>
    <p:cSldViewPr snapToGrid="0">
      <p:cViewPr varScale="1">
        <p:scale>
          <a:sx n="107" d="100"/>
          <a:sy n="107" d="100"/>
        </p:scale>
        <p:origin x="187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3D4D-EB2F-4980-8329-D28011D8AD2D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33F8B-ACF2-40DC-9DE8-7BA49DD0C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0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8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1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6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0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1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7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5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5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130D0-3898-4C4F-BAC7-4E8AE6E236D2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9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3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1424" y="2086709"/>
            <a:ext cx="4721164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/>
              <a:t>농도계 국산화 진행 상황</a:t>
            </a:r>
            <a:endParaRPr lang="en-US" altLang="ko-KR" sz="3200" b="1" dirty="0"/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광학 측정</a:t>
            </a:r>
            <a:r>
              <a:rPr lang="en-US" altLang="ko-KR" sz="20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30227" y="5204223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2020. 6. 16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315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100233"/>
              </p:ext>
            </p:extLst>
          </p:nvPr>
        </p:nvGraphicFramePr>
        <p:xfrm>
          <a:off x="704260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260" y="4657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53948"/>
              </p:ext>
            </p:extLst>
          </p:nvPr>
        </p:nvGraphicFramePr>
        <p:xfrm>
          <a:off x="4518615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7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8615" y="4657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654844"/>
              </p:ext>
            </p:extLst>
          </p:nvPr>
        </p:nvGraphicFramePr>
        <p:xfrm>
          <a:off x="704260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8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4260" y="353119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983199"/>
              </p:ext>
            </p:extLst>
          </p:nvPr>
        </p:nvGraphicFramePr>
        <p:xfrm>
          <a:off x="4518615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9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8615" y="353119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507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IR</a:t>
            </a:r>
            <a:r>
              <a:rPr lang="en-US" altLang="ko-KR" sz="1400" b="1" dirty="0"/>
              <a:t> (0 ~ 1800 sec)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09009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27718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Group 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9009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Group 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7718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8926" y="6504300"/>
            <a:ext cx="7213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대부분 시간이 지남에 따라 </a:t>
            </a:r>
            <a:r>
              <a:rPr lang="ko-KR" altLang="en-US" sz="1400" b="1" dirty="0" err="1"/>
              <a:t>출력값이</a:t>
            </a:r>
            <a:r>
              <a:rPr lang="ko-KR" altLang="en-US" sz="1400" b="1" dirty="0"/>
              <a:t> 감소하나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일부 반대 경향성 확인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재측정</a:t>
            </a:r>
            <a:r>
              <a:rPr lang="ko-KR" altLang="en-US" sz="1400" b="1" dirty="0"/>
              <a:t> 예정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7931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809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(Raw data: </a:t>
            </a:r>
            <a:r>
              <a:rPr lang="en-US" altLang="ko-KR" sz="1400" b="1" dirty="0" err="1"/>
              <a:t>Hampel</a:t>
            </a:r>
            <a:r>
              <a:rPr lang="en-US" altLang="ko-KR" sz="1400" b="1" dirty="0"/>
              <a:t> filter + linear fitting) Fitting parameter 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UV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856833"/>
                  </p:ext>
                </p:extLst>
              </p:nvPr>
            </p:nvGraphicFramePr>
            <p:xfrm>
              <a:off x="162177" y="421342"/>
              <a:ext cx="8640000" cy="60391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6703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No.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Group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V/V</a:t>
                          </a:r>
                          <a:r>
                            <a:rPr lang="en-US" altLang="ko-KR" sz="1200" b="1" baseline="0" dirty="0"/>
                            <a:t> ratio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Parameter</a:t>
                          </a:r>
                          <a:r>
                            <a:rPr lang="en-US" altLang="ko-KR" sz="1200" b="1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𝒚</m:t>
                              </m:r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𝒂𝒙</m:t>
                              </m:r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𝒃</m:t>
                              </m:r>
                            </m:oMath>
                          </a14:m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703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NH</a:t>
                          </a:r>
                          <a:r>
                            <a:rPr lang="en-US" altLang="ko-KR" sz="1200" b="1" baseline="-25000" dirty="0"/>
                            <a:t>4</a:t>
                          </a:r>
                          <a:r>
                            <a:rPr lang="en-US" altLang="ko-KR" sz="1200" b="1" dirty="0"/>
                            <a:t>OH (mL)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H</a:t>
                          </a:r>
                          <a:r>
                            <a:rPr lang="en-US" altLang="ko-KR" sz="1200" b="1" baseline="-25000" dirty="0"/>
                            <a:t>2</a:t>
                          </a:r>
                          <a:r>
                            <a:rPr lang="en-US" altLang="ko-KR" sz="1200" b="1" dirty="0"/>
                            <a:t>O</a:t>
                          </a:r>
                          <a:r>
                            <a:rPr lang="en-US" altLang="ko-KR" sz="1200" b="1" baseline="-25000" dirty="0"/>
                            <a:t>2</a:t>
                          </a:r>
                          <a:r>
                            <a:rPr lang="en-US" altLang="ko-KR" sz="1200" b="1" baseline="0" dirty="0"/>
                            <a:t> (mL)</a:t>
                          </a:r>
                          <a:endParaRPr lang="ko-KR" altLang="en-US" sz="1200" b="1" baseline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DIW (mL)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latin typeface="Cambria Math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latin typeface="Cambria Math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latin typeface="Cambria Math"/>
                                  </a:rPr>
                                  <m:t>𝑨𝒅𝒋</m:t>
                                </m:r>
                                <m:r>
                                  <a:rPr lang="en-US" altLang="ko-KR" sz="1200" b="1" i="1" smtClean="0">
                                    <a:latin typeface="Cambria Math"/>
                                  </a:rPr>
                                  <m:t>. </m:t>
                                </m:r>
                                <m:sSup>
                                  <m:sSupPr>
                                    <m:ctrlPr>
                                      <a:rPr lang="en-US" altLang="ko-K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ko-KR" sz="12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-0.00538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1399.750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0.89268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2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96.4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-0.00089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1402.019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0.34316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3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-0.00064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1399.889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0.23737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4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94.8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-0.00119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1399.736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0.17129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5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94.0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0.00022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1403.871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0.03638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6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ko-KR" altLang="en-US" sz="1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88.0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-0.00110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582.6711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0.61331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7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0.00148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240.5940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0.59594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8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0.00185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213.7439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0.68655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9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82.8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0.00226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194.8284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0.61296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10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82.0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0.00208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177.6304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0.82740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0000FF"/>
                              </a:solidFill>
                            </a:rPr>
                            <a:t>3</a:t>
                          </a:r>
                          <a:endParaRPr lang="ko-KR" altLang="en-US" sz="12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84.0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-0.00122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445.3527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0.66163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12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0.00137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150.8378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0.47226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13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79.6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0.00160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135.6983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0.69630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14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0.00072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129.5056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0.32233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15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0.00145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103.9432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0.62319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16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00B050"/>
                              </a:solidFill>
                            </a:rPr>
                            <a:t>4</a:t>
                          </a:r>
                          <a:endParaRPr lang="ko-KR" alt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-0.00163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345.4634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0.74922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17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76.4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0.00048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110.5375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0.06958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18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0.00078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90.77797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0.24329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19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0.00078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87.01516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0.22525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2670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20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0.00081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76.61921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0.09021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856833"/>
                  </p:ext>
                </p:extLst>
              </p:nvPr>
            </p:nvGraphicFramePr>
            <p:xfrm>
              <a:off x="162177" y="421342"/>
              <a:ext cx="8640000" cy="60391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900000"/>
                    <a:gridCol w="1152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</a:tblGrid>
                  <a:tr h="27432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No.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Group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V/V</a:t>
                          </a:r>
                          <a:r>
                            <a:rPr lang="en-US" altLang="ko-KR" sz="1200" b="1" baseline="0" dirty="0"/>
                            <a:t> ratio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155495" t="-2222" b="-212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27844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NH</a:t>
                          </a:r>
                          <a:r>
                            <a:rPr lang="en-US" altLang="ko-KR" sz="1200" b="1" baseline="-25000" dirty="0" smtClean="0"/>
                            <a:t>4</a:t>
                          </a:r>
                          <a:r>
                            <a:rPr lang="en-US" altLang="ko-KR" sz="1200" b="1" dirty="0" smtClean="0"/>
                            <a:t>OH (mL)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H</a:t>
                          </a:r>
                          <a:r>
                            <a:rPr lang="en-US" altLang="ko-KR" sz="1200" b="1" baseline="-25000" dirty="0" smtClean="0"/>
                            <a:t>2</a:t>
                          </a:r>
                          <a:r>
                            <a:rPr lang="en-US" altLang="ko-KR" sz="1200" b="1" dirty="0" smtClean="0"/>
                            <a:t>O</a:t>
                          </a:r>
                          <a:r>
                            <a:rPr lang="en-US" altLang="ko-KR" sz="1200" b="1" baseline="-25000" dirty="0" smtClean="0"/>
                            <a:t>2</a:t>
                          </a:r>
                          <a:r>
                            <a:rPr lang="en-US" altLang="ko-KR" sz="1200" b="1" baseline="0" dirty="0" smtClean="0"/>
                            <a:t> (mL)</a:t>
                          </a:r>
                          <a:endParaRPr lang="ko-KR" altLang="en-US" sz="1200" b="1" baseline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DIW (mL)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456614" t="-100000" r="-193651" b="-19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574863" t="-100000" r="-100000" b="-19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674863" t="-100000" b="-19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-0.00538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1399.750</a:t>
                          </a:r>
                          <a:endParaRPr lang="en-US" altLang="ko-KR" sz="1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0.89268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2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96.4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-0.00089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1402.019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0.34316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3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-0.00064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1399.889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0.23737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4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94.8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-0.00119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1399.736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0.17129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5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94.0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0.00022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1403.871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0.03638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6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ko-KR" altLang="en-US" sz="1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88.0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-0.00110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582.6711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0.61331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7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0.00148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240.5940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0.59594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8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0.00185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213.7439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0.68655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9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82.8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0.00226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194.8284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0.61296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10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82.0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0.00208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177.6304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0.82740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solidFill>
                                <a:srgbClr val="0000FF"/>
                              </a:solidFill>
                            </a:rPr>
                            <a:t>3</a:t>
                          </a:r>
                          <a:endParaRPr lang="ko-KR" altLang="en-US" sz="12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84.0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-0.00122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445.3527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0.66163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12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0.00137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150.8378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0.47226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13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79.6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0.00160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135.6983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0.69630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14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0.00072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129.5056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0.32233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15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0.00145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103.9432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0.62319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16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solidFill>
                                <a:srgbClr val="00B050"/>
                              </a:solidFill>
                            </a:rPr>
                            <a:t>4</a:t>
                          </a:r>
                          <a:endParaRPr lang="ko-KR" alt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-0.00163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345.4634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0.74922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17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76.4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0.00048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110.5375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0.06958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18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0.00078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90.77797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0.24329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19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0.00078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87.01516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0.22525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20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0.00081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76.61921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0.09021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258926" y="6504300"/>
            <a:ext cx="6689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UV </a:t>
            </a:r>
            <a:r>
              <a:rPr lang="ko-KR" altLang="en-US" sz="1400" b="1" dirty="0" err="1"/>
              <a:t>측정시</a:t>
            </a:r>
            <a:r>
              <a:rPr lang="ko-KR" altLang="en-US" sz="1400" b="1" dirty="0"/>
              <a:t> 혼합 용액은 시간이 지남에 따라 </a:t>
            </a:r>
            <a:r>
              <a:rPr lang="ko-KR" altLang="en-US" sz="1400" b="1" dirty="0" err="1"/>
              <a:t>출력값이</a:t>
            </a:r>
            <a:r>
              <a:rPr lang="ko-KR" altLang="en-US" sz="1400" b="1" dirty="0"/>
              <a:t> 증가하는 경향성이 있음</a:t>
            </a:r>
          </a:p>
        </p:txBody>
      </p:sp>
    </p:spTree>
    <p:extLst>
      <p:ext uri="{BB962C8B-B14F-4D97-AF65-F5344CB8AC3E}">
        <p14:creationId xmlns:p14="http://schemas.microsoft.com/office/powerpoint/2010/main" val="207033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6582402"/>
                  </p:ext>
                </p:extLst>
              </p:nvPr>
            </p:nvGraphicFramePr>
            <p:xfrm>
              <a:off x="162177" y="421342"/>
              <a:ext cx="8640000" cy="60391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65732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No.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Group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V/V</a:t>
                          </a:r>
                          <a:r>
                            <a:rPr lang="en-US" altLang="ko-KR" sz="1200" b="1" baseline="0" dirty="0"/>
                            <a:t> ratio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Parameter</a:t>
                          </a:r>
                          <a:r>
                            <a:rPr lang="en-US" altLang="ko-KR" sz="1200" b="1" baseline="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𝒚</m:t>
                              </m:r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𝒂𝒙</m:t>
                              </m:r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ko-KR" sz="1200" b="1" i="1" smtClean="0">
                                  <a:latin typeface="Cambria Math"/>
                                </a:rPr>
                                <m:t>𝒃</m:t>
                              </m:r>
                            </m:oMath>
                          </a14:m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573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NH</a:t>
                          </a:r>
                          <a:r>
                            <a:rPr lang="en-US" altLang="ko-KR" sz="1200" b="1" baseline="-25000" dirty="0"/>
                            <a:t>4</a:t>
                          </a:r>
                          <a:r>
                            <a:rPr lang="en-US" altLang="ko-KR" sz="1200" b="1" dirty="0"/>
                            <a:t>OH (mL)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H</a:t>
                          </a:r>
                          <a:r>
                            <a:rPr lang="en-US" altLang="ko-KR" sz="1200" b="1" baseline="-25000" dirty="0"/>
                            <a:t>2</a:t>
                          </a:r>
                          <a:r>
                            <a:rPr lang="en-US" altLang="ko-KR" sz="1200" b="1" dirty="0"/>
                            <a:t>O</a:t>
                          </a:r>
                          <a:r>
                            <a:rPr lang="en-US" altLang="ko-KR" sz="1200" b="1" baseline="-25000" dirty="0"/>
                            <a:t>2</a:t>
                          </a:r>
                          <a:r>
                            <a:rPr lang="en-US" altLang="ko-KR" sz="1200" b="1" baseline="0" dirty="0"/>
                            <a:t> (mL)</a:t>
                          </a:r>
                          <a:endParaRPr lang="ko-KR" altLang="en-US" sz="1200" b="1" baseline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DIW (mL)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latin typeface="Cambria Math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latin typeface="Cambria Math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latin typeface="Cambria Math"/>
                                  </a:rPr>
                                  <m:t>𝑨𝒅𝒋</m:t>
                                </m:r>
                                <m:r>
                                  <a:rPr lang="en-US" altLang="ko-KR" sz="1200" b="1" i="1" smtClean="0">
                                    <a:latin typeface="Cambria Math"/>
                                  </a:rPr>
                                  <m:t>. </m:t>
                                </m:r>
                                <m:sSup>
                                  <m:sSupPr>
                                    <m:ctrlPr>
                                      <a:rPr lang="en-US" altLang="ko-K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ko-KR" sz="12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-0.00810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638.8821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0.21266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2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96.4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-0.00354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595.4933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0.04225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3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-0.00357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572.0590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0.04293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4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94.8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0.04556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537.5853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0.16155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5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94.0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0.00567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590.8278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0.10787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6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ko-KR" altLang="en-US" sz="1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88.0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-0.00630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604.1160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0.14973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7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0.00920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568.7165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0.20339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8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-0.00100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557.4056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0.00321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9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82.8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-0.00544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527.2865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0.07485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10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82.0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-0.00282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495.6881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0.04227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0000FF"/>
                              </a:solidFill>
                            </a:rPr>
                            <a:t>3</a:t>
                          </a:r>
                          <a:endParaRPr lang="ko-KR" altLang="en-US" sz="12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84.0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-0.00164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625.5464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0.01170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12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-0.00299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546.1226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0.03031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13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79.6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-0.00277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523.8266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0.02304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14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-0.00457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500.6334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0.07834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15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-0.00248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523.5349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0.01958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16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00B050"/>
                              </a:solidFill>
                            </a:rPr>
                            <a:t>4</a:t>
                          </a:r>
                          <a:endParaRPr lang="ko-KR" alt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0.00059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592.8818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17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76.4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-0.03023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567.4317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0.17857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18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0.00302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536.1917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0.02738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19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0.00003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518.2347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0.00000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265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20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74.0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0.02649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489.3166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0.56390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6582402"/>
                  </p:ext>
                </p:extLst>
              </p:nvPr>
            </p:nvGraphicFramePr>
            <p:xfrm>
              <a:off x="162177" y="421342"/>
              <a:ext cx="8640000" cy="60391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0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900000"/>
                    <a:gridCol w="1152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</a:tblGrid>
                  <a:tr h="27432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No.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Group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V/V</a:t>
                          </a:r>
                          <a:r>
                            <a:rPr lang="en-US" altLang="ko-KR" sz="1200" b="1" baseline="0" dirty="0"/>
                            <a:t> ratio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155495" t="-2222" b="-212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27844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NH</a:t>
                          </a:r>
                          <a:r>
                            <a:rPr lang="en-US" altLang="ko-KR" sz="1200" b="1" baseline="-25000" dirty="0" smtClean="0"/>
                            <a:t>4</a:t>
                          </a:r>
                          <a:r>
                            <a:rPr lang="en-US" altLang="ko-KR" sz="1200" b="1" dirty="0" smtClean="0"/>
                            <a:t>OH (mL)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H</a:t>
                          </a:r>
                          <a:r>
                            <a:rPr lang="en-US" altLang="ko-KR" sz="1200" b="1" baseline="-25000" dirty="0" smtClean="0"/>
                            <a:t>2</a:t>
                          </a:r>
                          <a:r>
                            <a:rPr lang="en-US" altLang="ko-KR" sz="1200" b="1" dirty="0" smtClean="0"/>
                            <a:t>O</a:t>
                          </a:r>
                          <a:r>
                            <a:rPr lang="en-US" altLang="ko-KR" sz="1200" b="1" baseline="-25000" dirty="0" smtClean="0"/>
                            <a:t>2</a:t>
                          </a:r>
                          <a:r>
                            <a:rPr lang="en-US" altLang="ko-KR" sz="1200" b="1" baseline="0" dirty="0" smtClean="0"/>
                            <a:t> (mL)</a:t>
                          </a:r>
                          <a:endParaRPr lang="ko-KR" altLang="en-US" sz="1200" b="1" baseline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DIW (mL)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456614" t="-100000" r="-193651" b="-19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574863" t="-100000" r="-100000" b="-19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674863" t="-100000" b="-19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-0.00810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638.8821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0.21266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2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96.4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-0.00354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595.4933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0.04225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3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-0.00357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572.0590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0.04293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4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94.8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0.04556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537.5853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0.16155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5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94.0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0.00567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590.8278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0.10787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6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ko-KR" altLang="en-US" sz="1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88.0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-0.00630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604.1160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0.14973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7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0.00920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568.7165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0.20339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8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-0.00100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557.4056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0.00321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9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82.8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-0.00544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527.2865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0.07485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10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82.0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-0.00282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495.6881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0.04227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11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solidFill>
                                <a:srgbClr val="0000FF"/>
                              </a:solidFill>
                            </a:rPr>
                            <a:t>3</a:t>
                          </a:r>
                          <a:endParaRPr lang="ko-KR" altLang="en-US" sz="12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84.0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-0.00164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625.5464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0.01170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12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-0.00299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546.1226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0.03031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13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79.6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-0.00277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523.8266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0.02304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14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-0.00457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500.6334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0.07834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15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endParaRPr lang="ko-KR" altLang="en-US" sz="1200" b="1" kern="1200" dirty="0">
                            <a:solidFill>
                              <a:srgbClr val="0000FF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-0.00248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523.5349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0.01958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16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>
                              <a:solidFill>
                                <a:srgbClr val="00B050"/>
                              </a:solidFill>
                            </a:rPr>
                            <a:t>4</a:t>
                          </a:r>
                          <a:endParaRPr lang="ko-KR" altLang="en-US" sz="12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0.00059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592.8818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0.00120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17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76.4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rgbClr val="0000FF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-0.03023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567.4317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0.17857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18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0.00302</a:t>
                          </a:r>
                          <a:endParaRPr lang="en-US" altLang="ko-KR" sz="12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536.1917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0.02738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19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74.8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0.00003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518.2347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0.00000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 smtClean="0"/>
                            <a:t>20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 kern="1200" dirty="0">
                            <a:solidFill>
                              <a:srgbClr val="00B05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74.0</a:t>
                          </a:r>
                          <a:endParaRPr lang="en-US" altLang="ko-KR" sz="12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0.02649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489.3166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0.56390</a:t>
                          </a:r>
                        </a:p>
                      </a:txBody>
                      <a:tcPr marL="9525" marR="9525" marT="9525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5809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(Raw data: </a:t>
            </a:r>
            <a:r>
              <a:rPr lang="en-US" altLang="ko-KR" sz="1400" b="1" dirty="0" err="1"/>
              <a:t>Hampel</a:t>
            </a:r>
            <a:r>
              <a:rPr lang="en-US" altLang="ko-KR" sz="1400" b="1" dirty="0"/>
              <a:t> filter + linear fitting) Fitting parameter 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IR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926" y="6504300"/>
            <a:ext cx="6611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IR </a:t>
            </a:r>
            <a:r>
              <a:rPr lang="ko-KR" altLang="en-US" sz="1400" b="1" dirty="0" err="1"/>
              <a:t>측정시</a:t>
            </a:r>
            <a:r>
              <a:rPr lang="ko-KR" altLang="en-US" sz="1400" b="1" dirty="0"/>
              <a:t> 혼합 용액은 시간이 지남에 따라 </a:t>
            </a:r>
            <a:r>
              <a:rPr lang="ko-KR" altLang="en-US" sz="1400" b="1" dirty="0" err="1"/>
              <a:t>출력값이</a:t>
            </a:r>
            <a:r>
              <a:rPr lang="ko-KR" altLang="en-US" sz="1400" b="1" dirty="0"/>
              <a:t> 감소하는 경향성이 있음</a:t>
            </a:r>
          </a:p>
        </p:txBody>
      </p:sp>
    </p:spTree>
    <p:extLst>
      <p:ext uri="{BB962C8B-B14F-4D97-AF65-F5344CB8AC3E}">
        <p14:creationId xmlns:p14="http://schemas.microsoft.com/office/powerpoint/2010/main" val="2070330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233658"/>
              </p:ext>
            </p:extLst>
          </p:nvPr>
        </p:nvGraphicFramePr>
        <p:xfrm>
          <a:off x="4518025" y="34258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8025" y="34258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22809"/>
              </p:ext>
            </p:extLst>
          </p:nvPr>
        </p:nvGraphicFramePr>
        <p:xfrm>
          <a:off x="704850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850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885489"/>
              </p:ext>
            </p:extLst>
          </p:nvPr>
        </p:nvGraphicFramePr>
        <p:xfrm>
          <a:off x="4518025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0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8025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130185"/>
              </p:ext>
            </p:extLst>
          </p:nvPr>
        </p:nvGraphicFramePr>
        <p:xfrm>
          <a:off x="704850" y="34258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1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4850" y="34258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608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UV @ 0 sec</a:t>
            </a:r>
            <a:r>
              <a:rPr lang="en-US" altLang="ko-KR" sz="1400" b="1" dirty="0"/>
              <a:t> :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농도 고정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8926" y="6447150"/>
            <a:ext cx="7588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ko-KR" altLang="en-US" sz="1400" b="1" dirty="0"/>
              <a:t>의 농도를 고정한 상태에서는 </a:t>
            </a:r>
            <a:r>
              <a:rPr lang="en-US" altLang="ko-KR" sz="1400" b="1" dirty="0"/>
              <a:t>Group 1</a:t>
            </a:r>
            <a:r>
              <a:rPr lang="ko-KR" altLang="en-US" sz="1400" b="1" dirty="0"/>
              <a:t>을 제외하고 모두 </a:t>
            </a:r>
            <a:r>
              <a:rPr lang="en-US" altLang="ko-KR" sz="1400" b="1" dirty="0"/>
              <a:t>exponential fitting</a:t>
            </a:r>
            <a:r>
              <a:rPr lang="ko-KR" altLang="en-US" sz="1400" b="1" dirty="0"/>
              <a:t>을 따름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62606" y="0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</a:rPr>
              <a:t>→</a:t>
            </a:r>
            <a:r>
              <a:rPr lang="en-US" altLang="ko-KR" sz="1400" b="1" dirty="0">
                <a:solidFill>
                  <a:srgbClr val="0000FF"/>
                </a:solidFill>
              </a:rPr>
              <a:t>: </a:t>
            </a:r>
            <a:r>
              <a:rPr lang="ko-KR" altLang="en-US" sz="1400" b="1" dirty="0">
                <a:solidFill>
                  <a:srgbClr val="0000FF"/>
                </a:solidFill>
              </a:rPr>
              <a:t>이상 </a:t>
            </a:r>
            <a:r>
              <a:rPr lang="en-US" altLang="ko-KR" sz="1400" b="1" dirty="0">
                <a:solidFill>
                  <a:srgbClr val="0000FF"/>
                </a:solidFill>
              </a:rPr>
              <a:t>data </a:t>
            </a:r>
            <a:r>
              <a:rPr lang="ko-KR" altLang="en-US" sz="1400" b="1" dirty="0">
                <a:solidFill>
                  <a:srgbClr val="0000FF"/>
                </a:solidFill>
              </a:rPr>
              <a:t>추정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r>
              <a:rPr lang="ko-KR" altLang="en-US" sz="1400" b="1" dirty="0">
                <a:solidFill>
                  <a:srgbClr val="0000FF"/>
                </a:solidFill>
              </a:rPr>
              <a:t>─</a:t>
            </a:r>
            <a:r>
              <a:rPr lang="en-US" altLang="ko-KR" sz="1400" b="1" dirty="0">
                <a:solidFill>
                  <a:srgbClr val="0000FF"/>
                </a:solidFill>
              </a:rPr>
              <a:t>: </a:t>
            </a:r>
            <a:r>
              <a:rPr lang="ko-KR" altLang="en-US" sz="1400" b="1" dirty="0">
                <a:solidFill>
                  <a:srgbClr val="0000FF"/>
                </a:solidFill>
              </a:rPr>
              <a:t>이상 </a:t>
            </a:r>
            <a:r>
              <a:rPr lang="en-US" altLang="ko-KR" sz="1400" b="1" dirty="0">
                <a:solidFill>
                  <a:srgbClr val="0000FF"/>
                </a:solidFill>
              </a:rPr>
              <a:t>data </a:t>
            </a:r>
            <a:r>
              <a:rPr lang="ko-KR" altLang="en-US" sz="1400" b="1" dirty="0">
                <a:solidFill>
                  <a:srgbClr val="0000FF"/>
                </a:solidFill>
              </a:rPr>
              <a:t>제외 </a:t>
            </a:r>
            <a:r>
              <a:rPr lang="en-US" altLang="ko-KR" sz="1400" b="1" dirty="0">
                <a:solidFill>
                  <a:srgbClr val="0000FF"/>
                </a:solidFill>
              </a:rPr>
              <a:t>fitting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401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893206"/>
              </p:ext>
            </p:extLst>
          </p:nvPr>
        </p:nvGraphicFramePr>
        <p:xfrm>
          <a:off x="0" y="695097"/>
          <a:ext cx="3240000" cy="2479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95097"/>
                        <a:ext cx="3240000" cy="2479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067478"/>
              </p:ext>
            </p:extLst>
          </p:nvPr>
        </p:nvGraphicFramePr>
        <p:xfrm>
          <a:off x="3009771" y="695097"/>
          <a:ext cx="3240000" cy="2479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7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09771" y="695097"/>
                        <a:ext cx="3240000" cy="2479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969512"/>
              </p:ext>
            </p:extLst>
          </p:nvPr>
        </p:nvGraphicFramePr>
        <p:xfrm>
          <a:off x="6019542" y="695097"/>
          <a:ext cx="3240000" cy="2479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8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9542" y="695097"/>
                        <a:ext cx="3240000" cy="2479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866981"/>
              </p:ext>
            </p:extLst>
          </p:nvPr>
        </p:nvGraphicFramePr>
        <p:xfrm>
          <a:off x="0" y="3220583"/>
          <a:ext cx="3240000" cy="2479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9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3220583"/>
                        <a:ext cx="3240000" cy="2479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073232"/>
              </p:ext>
            </p:extLst>
          </p:nvPr>
        </p:nvGraphicFramePr>
        <p:xfrm>
          <a:off x="3009771" y="3220583"/>
          <a:ext cx="3240000" cy="2479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0" name="Graph" r:id="rId11" imgW="3920760" imgH="3000960" progId="Origin95.Graph">
                  <p:embed/>
                </p:oleObj>
              </mc:Choice>
              <mc:Fallback>
                <p:oleObj name="Graph" r:id="rId11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9771" y="3220583"/>
                        <a:ext cx="3240000" cy="2479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6302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UV @ 0 sec</a:t>
            </a:r>
            <a:r>
              <a:rPr lang="en-US" altLang="ko-KR" sz="1400" b="1" dirty="0"/>
              <a:t> :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</a:t>
            </a:r>
            <a:r>
              <a:rPr lang="ko-KR" altLang="en-US" sz="1400" b="1" dirty="0"/>
              <a:t>농도 고정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8926" y="5894700"/>
            <a:ext cx="6562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</a:t>
            </a:r>
            <a:r>
              <a:rPr lang="ko-KR" altLang="en-US" sz="1400" b="1" dirty="0"/>
              <a:t>의 농도를 고정한 상태에서는 모두 </a:t>
            </a:r>
            <a:r>
              <a:rPr lang="en-US" altLang="ko-KR" sz="1400" b="1" dirty="0"/>
              <a:t>exponential fitting</a:t>
            </a:r>
            <a:r>
              <a:rPr lang="ko-KR" altLang="en-US" sz="1400" b="1" dirty="0"/>
              <a:t>을 따름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</a:rPr>
              <a:t>    : Group 1 (DIW </a:t>
            </a:r>
            <a:r>
              <a:rPr lang="ko-KR" altLang="en-US" sz="1400" b="1" dirty="0">
                <a:solidFill>
                  <a:srgbClr val="0000FF"/>
                </a:solidFill>
              </a:rPr>
              <a:t>제외</a:t>
            </a:r>
            <a:r>
              <a:rPr lang="en-US" altLang="ko-KR" sz="1400" b="1" dirty="0">
                <a:solidFill>
                  <a:srgbClr val="0000FF"/>
                </a:solidFill>
              </a:rPr>
              <a:t>)</a:t>
            </a:r>
            <a:r>
              <a:rPr lang="ko-KR" altLang="en-US" sz="1400" b="1" dirty="0">
                <a:solidFill>
                  <a:srgbClr val="0000FF"/>
                </a:solidFill>
              </a:rPr>
              <a:t>의 </a:t>
            </a:r>
            <a:r>
              <a:rPr lang="en-US" altLang="ko-KR" sz="1400" b="1" dirty="0">
                <a:solidFill>
                  <a:srgbClr val="0000FF"/>
                </a:solidFill>
              </a:rPr>
              <a:t>data</a:t>
            </a:r>
            <a:r>
              <a:rPr lang="ko-KR" altLang="en-US" sz="1400" b="1" dirty="0">
                <a:solidFill>
                  <a:srgbClr val="0000FF"/>
                </a:solidFill>
              </a:rPr>
              <a:t>를 제외하고 </a:t>
            </a:r>
            <a:r>
              <a:rPr lang="en-US" altLang="ko-KR" sz="1400" b="1" dirty="0">
                <a:solidFill>
                  <a:srgbClr val="0000FF"/>
                </a:solidFill>
              </a:rPr>
              <a:t>exponential surface fitting </a:t>
            </a:r>
            <a:r>
              <a:rPr lang="ko-KR" altLang="en-US" sz="1400" b="1" dirty="0">
                <a:solidFill>
                  <a:srgbClr val="0000FF"/>
                </a:solidFill>
              </a:rPr>
              <a:t>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2606" y="0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</a:rPr>
              <a:t>→</a:t>
            </a:r>
            <a:r>
              <a:rPr lang="en-US" altLang="ko-KR" sz="1400" b="1" dirty="0">
                <a:solidFill>
                  <a:srgbClr val="0000FF"/>
                </a:solidFill>
              </a:rPr>
              <a:t>: </a:t>
            </a:r>
            <a:r>
              <a:rPr lang="ko-KR" altLang="en-US" sz="1400" b="1" dirty="0">
                <a:solidFill>
                  <a:srgbClr val="0000FF"/>
                </a:solidFill>
              </a:rPr>
              <a:t>이상 </a:t>
            </a:r>
            <a:r>
              <a:rPr lang="en-US" altLang="ko-KR" sz="1400" b="1" dirty="0">
                <a:solidFill>
                  <a:srgbClr val="0000FF"/>
                </a:solidFill>
              </a:rPr>
              <a:t>data </a:t>
            </a:r>
            <a:r>
              <a:rPr lang="ko-KR" altLang="en-US" sz="1400" b="1" dirty="0">
                <a:solidFill>
                  <a:srgbClr val="0000FF"/>
                </a:solidFill>
              </a:rPr>
              <a:t>추정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r>
              <a:rPr lang="ko-KR" altLang="en-US" sz="1400" b="1" dirty="0">
                <a:solidFill>
                  <a:srgbClr val="0000FF"/>
                </a:solidFill>
              </a:rPr>
              <a:t>─</a:t>
            </a:r>
            <a:r>
              <a:rPr lang="en-US" altLang="ko-KR" sz="1400" b="1" dirty="0">
                <a:solidFill>
                  <a:srgbClr val="0000FF"/>
                </a:solidFill>
              </a:rPr>
              <a:t>: </a:t>
            </a:r>
            <a:r>
              <a:rPr lang="ko-KR" altLang="en-US" sz="1400" b="1" dirty="0">
                <a:solidFill>
                  <a:srgbClr val="0000FF"/>
                </a:solidFill>
              </a:rPr>
              <a:t>이상 </a:t>
            </a:r>
            <a:r>
              <a:rPr lang="en-US" altLang="ko-KR" sz="1400" b="1" dirty="0">
                <a:solidFill>
                  <a:srgbClr val="0000FF"/>
                </a:solidFill>
              </a:rPr>
              <a:t>data </a:t>
            </a:r>
            <a:r>
              <a:rPr lang="ko-KR" altLang="en-US" sz="1400" b="1" dirty="0">
                <a:solidFill>
                  <a:srgbClr val="0000FF"/>
                </a:solidFill>
              </a:rPr>
              <a:t>제외 </a:t>
            </a:r>
            <a:r>
              <a:rPr lang="en-US" altLang="ko-KR" sz="1400" b="1" dirty="0">
                <a:solidFill>
                  <a:srgbClr val="0000FF"/>
                </a:solidFill>
              </a:rPr>
              <a:t>fitting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154874"/>
              </p:ext>
            </p:extLst>
          </p:nvPr>
        </p:nvGraphicFramePr>
        <p:xfrm>
          <a:off x="4518025" y="34258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8025" y="34258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219176"/>
              </p:ext>
            </p:extLst>
          </p:nvPr>
        </p:nvGraphicFramePr>
        <p:xfrm>
          <a:off x="704850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850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841385"/>
              </p:ext>
            </p:extLst>
          </p:nvPr>
        </p:nvGraphicFramePr>
        <p:xfrm>
          <a:off x="4518025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0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8025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33122"/>
              </p:ext>
            </p:extLst>
          </p:nvPr>
        </p:nvGraphicFramePr>
        <p:xfrm>
          <a:off x="704850" y="34258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1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4850" y="34258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6063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IR @ 0 sec</a:t>
            </a:r>
            <a:r>
              <a:rPr lang="en-US" altLang="ko-KR" sz="1400" b="1" dirty="0"/>
              <a:t> :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농도 고정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926" y="6447150"/>
            <a:ext cx="8174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ko-KR" altLang="en-US" sz="1400" b="1" dirty="0"/>
              <a:t>의 농도를 고정한 상태에서는 </a:t>
            </a:r>
            <a:r>
              <a:rPr lang="en-US" altLang="ko-KR" sz="1400" b="1" dirty="0"/>
              <a:t>exponential fitting</a:t>
            </a:r>
            <a:r>
              <a:rPr lang="ko-KR" altLang="en-US" sz="1400" b="1" dirty="0"/>
              <a:t>을 따르나 </a:t>
            </a:r>
            <a:r>
              <a:rPr lang="en-US" altLang="ko-KR" sz="1400" b="1" dirty="0"/>
              <a:t>parameter</a:t>
            </a:r>
            <a:r>
              <a:rPr lang="ko-KR" altLang="en-US" sz="1400" b="1" dirty="0"/>
              <a:t>의 부호가 반대임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62606" y="0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</a:rPr>
              <a:t>→</a:t>
            </a:r>
            <a:r>
              <a:rPr lang="en-US" altLang="ko-KR" sz="1400" b="1" dirty="0">
                <a:solidFill>
                  <a:srgbClr val="0000FF"/>
                </a:solidFill>
              </a:rPr>
              <a:t>: </a:t>
            </a:r>
            <a:r>
              <a:rPr lang="ko-KR" altLang="en-US" sz="1400" b="1" dirty="0">
                <a:solidFill>
                  <a:srgbClr val="0000FF"/>
                </a:solidFill>
              </a:rPr>
              <a:t>이상 </a:t>
            </a:r>
            <a:r>
              <a:rPr lang="en-US" altLang="ko-KR" sz="1400" b="1" dirty="0">
                <a:solidFill>
                  <a:srgbClr val="0000FF"/>
                </a:solidFill>
              </a:rPr>
              <a:t>data </a:t>
            </a:r>
            <a:r>
              <a:rPr lang="ko-KR" altLang="en-US" sz="1400" b="1" dirty="0">
                <a:solidFill>
                  <a:srgbClr val="0000FF"/>
                </a:solidFill>
              </a:rPr>
              <a:t>추정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r>
              <a:rPr lang="ko-KR" altLang="en-US" sz="1400" b="1" dirty="0">
                <a:solidFill>
                  <a:srgbClr val="0000FF"/>
                </a:solidFill>
              </a:rPr>
              <a:t>─</a:t>
            </a:r>
            <a:r>
              <a:rPr lang="en-US" altLang="ko-KR" sz="1400" b="1" dirty="0">
                <a:solidFill>
                  <a:srgbClr val="0000FF"/>
                </a:solidFill>
              </a:rPr>
              <a:t>: </a:t>
            </a:r>
            <a:r>
              <a:rPr lang="ko-KR" altLang="en-US" sz="1400" b="1" dirty="0">
                <a:solidFill>
                  <a:srgbClr val="0000FF"/>
                </a:solidFill>
              </a:rPr>
              <a:t>이상 </a:t>
            </a:r>
            <a:r>
              <a:rPr lang="en-US" altLang="ko-KR" sz="1400" b="1" dirty="0">
                <a:solidFill>
                  <a:srgbClr val="0000FF"/>
                </a:solidFill>
              </a:rPr>
              <a:t>data </a:t>
            </a:r>
            <a:r>
              <a:rPr lang="ko-KR" altLang="en-US" sz="1400" b="1" dirty="0">
                <a:solidFill>
                  <a:srgbClr val="0000FF"/>
                </a:solidFill>
              </a:rPr>
              <a:t>제외 </a:t>
            </a:r>
            <a:r>
              <a:rPr lang="en-US" altLang="ko-KR" sz="1400" b="1" dirty="0">
                <a:solidFill>
                  <a:srgbClr val="0000FF"/>
                </a:solidFill>
              </a:rPr>
              <a:t>fitting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57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700554"/>
              </p:ext>
            </p:extLst>
          </p:nvPr>
        </p:nvGraphicFramePr>
        <p:xfrm>
          <a:off x="0" y="695097"/>
          <a:ext cx="3240000" cy="247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9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95097"/>
                        <a:ext cx="3240000" cy="2479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080074"/>
              </p:ext>
            </p:extLst>
          </p:nvPr>
        </p:nvGraphicFramePr>
        <p:xfrm>
          <a:off x="3009771" y="695097"/>
          <a:ext cx="3240000" cy="247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0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09771" y="695097"/>
                        <a:ext cx="3240000" cy="2479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855789"/>
              </p:ext>
            </p:extLst>
          </p:nvPr>
        </p:nvGraphicFramePr>
        <p:xfrm>
          <a:off x="6019542" y="695097"/>
          <a:ext cx="3240000" cy="247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1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9542" y="695097"/>
                        <a:ext cx="3240000" cy="2479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538179"/>
              </p:ext>
            </p:extLst>
          </p:nvPr>
        </p:nvGraphicFramePr>
        <p:xfrm>
          <a:off x="0" y="3220583"/>
          <a:ext cx="3240000" cy="247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2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3220583"/>
                        <a:ext cx="3240000" cy="2479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438553"/>
              </p:ext>
            </p:extLst>
          </p:nvPr>
        </p:nvGraphicFramePr>
        <p:xfrm>
          <a:off x="3009771" y="3220583"/>
          <a:ext cx="3240000" cy="247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3" name="Graph" r:id="rId11" imgW="3920760" imgH="3000960" progId="Origin95.Graph">
                  <p:embed/>
                </p:oleObj>
              </mc:Choice>
              <mc:Fallback>
                <p:oleObj name="Graph" r:id="rId11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9771" y="3220583"/>
                        <a:ext cx="3240000" cy="2479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615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IR @ 0 sec</a:t>
            </a:r>
            <a:r>
              <a:rPr lang="en-US" altLang="ko-KR" sz="1400" b="1" dirty="0"/>
              <a:t> :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</a:t>
            </a:r>
            <a:r>
              <a:rPr lang="ko-KR" altLang="en-US" sz="1400" b="1" dirty="0"/>
              <a:t>농도 고정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926" y="5894700"/>
            <a:ext cx="68723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</a:t>
            </a:r>
            <a:r>
              <a:rPr lang="ko-KR" altLang="en-US" sz="1400" b="1" dirty="0"/>
              <a:t>의 농도를 고정한 상태에서는 오차가 큰 편으로 </a:t>
            </a:r>
            <a:r>
              <a:rPr lang="en-US" altLang="ko-KR" sz="1400" b="1" dirty="0"/>
              <a:t>fitting </a:t>
            </a:r>
            <a:r>
              <a:rPr lang="ko-KR" altLang="en-US" sz="1400" b="1" dirty="0"/>
              <a:t>적합성 판단 불가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2606" y="0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</a:rPr>
              <a:t>→</a:t>
            </a:r>
            <a:r>
              <a:rPr lang="en-US" altLang="ko-KR" sz="1400" b="1" dirty="0">
                <a:solidFill>
                  <a:srgbClr val="0000FF"/>
                </a:solidFill>
              </a:rPr>
              <a:t>: </a:t>
            </a:r>
            <a:r>
              <a:rPr lang="ko-KR" altLang="en-US" sz="1400" b="1" dirty="0">
                <a:solidFill>
                  <a:srgbClr val="0000FF"/>
                </a:solidFill>
              </a:rPr>
              <a:t>이상 </a:t>
            </a:r>
            <a:r>
              <a:rPr lang="en-US" altLang="ko-KR" sz="1400" b="1" dirty="0">
                <a:solidFill>
                  <a:srgbClr val="0000FF"/>
                </a:solidFill>
              </a:rPr>
              <a:t>data </a:t>
            </a:r>
            <a:r>
              <a:rPr lang="ko-KR" altLang="en-US" sz="1400" b="1" dirty="0">
                <a:solidFill>
                  <a:srgbClr val="0000FF"/>
                </a:solidFill>
              </a:rPr>
              <a:t>추정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r>
              <a:rPr lang="ko-KR" altLang="en-US" sz="1400" b="1" dirty="0">
                <a:solidFill>
                  <a:srgbClr val="0000FF"/>
                </a:solidFill>
              </a:rPr>
              <a:t>─</a:t>
            </a:r>
            <a:r>
              <a:rPr lang="en-US" altLang="ko-KR" sz="1400" b="1" dirty="0">
                <a:solidFill>
                  <a:srgbClr val="0000FF"/>
                </a:solidFill>
              </a:rPr>
              <a:t>: </a:t>
            </a:r>
            <a:r>
              <a:rPr lang="ko-KR" altLang="en-US" sz="1400" b="1" dirty="0">
                <a:solidFill>
                  <a:srgbClr val="0000FF"/>
                </a:solidFill>
              </a:rPr>
              <a:t>이상 </a:t>
            </a:r>
            <a:r>
              <a:rPr lang="en-US" altLang="ko-KR" sz="1400" b="1" dirty="0">
                <a:solidFill>
                  <a:srgbClr val="0000FF"/>
                </a:solidFill>
              </a:rPr>
              <a:t>data </a:t>
            </a:r>
            <a:r>
              <a:rPr lang="ko-KR" altLang="en-US" sz="1400" b="1" dirty="0">
                <a:solidFill>
                  <a:srgbClr val="0000FF"/>
                </a:solidFill>
              </a:rPr>
              <a:t>제외 </a:t>
            </a:r>
            <a:r>
              <a:rPr lang="en-US" altLang="ko-KR" sz="1400" b="1" dirty="0">
                <a:solidFill>
                  <a:srgbClr val="0000FF"/>
                </a:solidFill>
              </a:rPr>
              <a:t>fitting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0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989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UV @ 0 sec</a:t>
            </a:r>
            <a:r>
              <a:rPr lang="en-US" altLang="ko-KR" sz="1400" b="1" dirty="0"/>
              <a:t> : Surface fitting</a:t>
            </a:r>
            <a:endParaRPr lang="ko-KR" altLang="en-US" sz="1400" b="1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40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6092" y="4420159"/>
            <a:ext cx="508414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ko-KR" altLang="en-US" sz="1400" b="1" dirty="0" err="1"/>
              <a:t>재측정이</a:t>
            </a:r>
            <a:r>
              <a:rPr lang="ko-KR" altLang="en-US" sz="1400" b="1" dirty="0"/>
              <a:t> 필요하다고 판단되는 </a:t>
            </a:r>
            <a:r>
              <a:rPr lang="en-US" altLang="ko-KR" sz="1400" b="1" dirty="0"/>
              <a:t>point</a:t>
            </a:r>
            <a:r>
              <a:rPr lang="ko-KR" altLang="en-US" sz="1400" b="1" dirty="0"/>
              <a:t>를 제외하고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en-US" altLang="ko-KR" sz="1400" b="1" dirty="0">
                <a:solidFill>
                  <a:srgbClr val="0000FF"/>
                </a:solidFill>
              </a:rPr>
              <a:t>exponential surface fitting </a:t>
            </a:r>
            <a:r>
              <a:rPr lang="ko-KR" altLang="en-US" sz="1400" b="1" dirty="0" err="1"/>
              <a:t>진행시</a:t>
            </a:r>
            <a:r>
              <a:rPr lang="ko-KR" altLang="en-US" sz="1400" b="1" dirty="0"/>
              <a:t> 더 높은 </a:t>
            </a:r>
            <a:r>
              <a:rPr lang="en-US" altLang="ko-KR" sz="1400" b="1" dirty="0"/>
              <a:t>Adj. R</a:t>
            </a:r>
            <a:r>
              <a:rPr lang="en-US" altLang="ko-KR" sz="1400" b="1" baseline="30000" dirty="0"/>
              <a:t>2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확보</a:t>
            </a:r>
            <a:br>
              <a:rPr lang="en-US" altLang="ko-KR" sz="1400" b="1" dirty="0"/>
            </a:br>
            <a:r>
              <a:rPr lang="en-US" altLang="ko-KR" sz="1400" b="1" dirty="0"/>
              <a:t>   ※ </a:t>
            </a:r>
            <a:r>
              <a:rPr lang="en-US" altLang="ko-KR" sz="1400" b="1" dirty="0" err="1"/>
              <a:t>Levenberg</a:t>
            </a:r>
            <a:r>
              <a:rPr lang="en-US" altLang="ko-KR" sz="1400" b="1" dirty="0"/>
              <a:t>-Marquardt algorithm </a:t>
            </a:r>
            <a:r>
              <a:rPr lang="ko-KR" altLang="en-US" sz="1400" b="1" dirty="0"/>
              <a:t>적용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65072" y="4163133"/>
                <a:ext cx="2488823" cy="514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𝐵𝑒𝑥𝑝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72" y="4163133"/>
                <a:ext cx="2488823" cy="514051"/>
              </a:xfrm>
              <a:prstGeom prst="rect">
                <a:avLst/>
              </a:prstGeom>
              <a:blipFill rotWithShape="1"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51137" y="4715461"/>
                <a:ext cx="1883400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=1444.53601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𝐶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=1.11222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𝐷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=4.79884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=−45.17297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𝐴𝑑𝑗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=0.99667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715461"/>
                <a:ext cx="1883400" cy="19389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20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5911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IR @ 0 sec</a:t>
            </a:r>
            <a:r>
              <a:rPr lang="en-US" altLang="ko-KR" sz="1400" b="1" dirty="0"/>
              <a:t> : Surface fitting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6092" y="4420159"/>
            <a:ext cx="5084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ko-KR" altLang="en-US" sz="1400" b="1" dirty="0" err="1"/>
              <a:t>재측정이</a:t>
            </a:r>
            <a:r>
              <a:rPr lang="ko-KR" altLang="en-US" sz="1400" b="1" dirty="0"/>
              <a:t> 필요하다고 판단되는 </a:t>
            </a:r>
            <a:r>
              <a:rPr lang="en-US" altLang="ko-KR" sz="1400" b="1" dirty="0"/>
              <a:t>point</a:t>
            </a:r>
            <a:r>
              <a:rPr lang="ko-KR" altLang="en-US" sz="1400" b="1" dirty="0"/>
              <a:t>를 제외하고</a:t>
            </a:r>
            <a:br>
              <a:rPr lang="en-US" altLang="ko-KR" sz="1400" b="1" dirty="0"/>
            </a:br>
            <a:r>
              <a:rPr lang="en-US" altLang="ko-KR" sz="1400" b="1" dirty="0"/>
              <a:t>    poly surface fitting </a:t>
            </a:r>
            <a:r>
              <a:rPr lang="ko-KR" altLang="en-US" sz="1400" b="1" dirty="0" err="1"/>
              <a:t>진행시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exponential fitting</a:t>
            </a:r>
            <a:r>
              <a:rPr lang="ko-KR" altLang="en-US" sz="1400" b="1" dirty="0"/>
              <a:t>보다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더 높은 </a:t>
            </a:r>
            <a:r>
              <a:rPr lang="en-US" altLang="ko-KR" sz="1400" b="1" dirty="0"/>
              <a:t>Adj. R</a:t>
            </a:r>
            <a:r>
              <a:rPr lang="en-US" altLang="ko-KR" sz="1400" b="1" baseline="30000" dirty="0"/>
              <a:t>2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확보</a:t>
            </a:r>
            <a:br>
              <a:rPr lang="en-US" altLang="ko-KR" sz="1400" b="1" dirty="0"/>
            </a:br>
            <a:r>
              <a:rPr lang="en-US" altLang="ko-KR" sz="1400" b="1" dirty="0"/>
              <a:t>    : </a:t>
            </a:r>
            <a:r>
              <a:rPr lang="ko-KR" altLang="en-US" sz="1400" b="1" dirty="0" err="1"/>
              <a:t>재측정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fitting </a:t>
            </a:r>
            <a:r>
              <a:rPr lang="ko-KR" altLang="en-US" sz="1400" b="1" dirty="0"/>
              <a:t>재검토</a:t>
            </a:r>
            <a:br>
              <a:rPr lang="en-US" altLang="ko-KR" sz="1400" b="1" dirty="0"/>
            </a:br>
            <a:r>
              <a:rPr lang="en-US" altLang="ko-KR" sz="1400" b="1" dirty="0"/>
              <a:t>   ※ </a:t>
            </a:r>
            <a:r>
              <a:rPr lang="en-US" altLang="ko-KR" sz="1400" b="1" dirty="0" err="1"/>
              <a:t>Levenberg</a:t>
            </a:r>
            <a:r>
              <a:rPr lang="en-US" altLang="ko-KR" sz="1400" b="1" dirty="0"/>
              <a:t>-Marquardt algorithm </a:t>
            </a:r>
            <a:r>
              <a:rPr lang="ko-KR" altLang="en-US" sz="1400" b="1" dirty="0"/>
              <a:t>적용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07696" y="4163133"/>
                <a:ext cx="35062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𝑏𝑦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𝑐𝑥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𝑓𝑥𝑦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6" y="4163133"/>
                <a:ext cx="3506280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51137" y="4628375"/>
                <a:ext cx="1883401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𝑎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=4.84738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𝑏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=−11.13146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𝑐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=−64.06114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𝑑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=0.61358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𝑓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=0.47219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=638.88207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𝐴𝑑𝑗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=0.99751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628375"/>
                <a:ext cx="1883401" cy="1815882"/>
              </a:xfrm>
              <a:prstGeom prst="rect">
                <a:avLst/>
              </a:prstGeom>
              <a:blipFill rotWithShape="1">
                <a:blip r:embed="rId5"/>
                <a:stretch>
                  <a:fillRect b="-16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06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638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Flow system</a:t>
            </a:r>
            <a:endParaRPr lang="ko-KR" altLang="en-US" sz="1400" b="1" dirty="0"/>
          </a:p>
        </p:txBody>
      </p:sp>
      <p:pic>
        <p:nvPicPr>
          <p:cNvPr id="128" name="Picture 5" descr="C:\Users\yjeo\Documents\카카오톡 받은 파일\[크기변환]KakaoTalk_20200610_22473676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10246"/>
          <a:stretch/>
        </p:blipFill>
        <p:spPr bwMode="auto">
          <a:xfrm>
            <a:off x="4991906" y="3702903"/>
            <a:ext cx="3889172" cy="30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꺾인 연결선 138"/>
          <p:cNvCxnSpPr/>
          <p:nvPr/>
        </p:nvCxnSpPr>
        <p:spPr>
          <a:xfrm flipV="1">
            <a:off x="6392312" y="1679626"/>
            <a:ext cx="922580" cy="758502"/>
          </a:xfrm>
          <a:prstGeom prst="bentConnector3">
            <a:avLst>
              <a:gd name="adj1" fmla="val 9955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/>
          <p:nvPr/>
        </p:nvCxnSpPr>
        <p:spPr>
          <a:xfrm flipV="1">
            <a:off x="6392312" y="1679626"/>
            <a:ext cx="1095920" cy="887426"/>
          </a:xfrm>
          <a:prstGeom prst="bentConnector3">
            <a:avLst>
              <a:gd name="adj1" fmla="val 975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8572500" y="519223"/>
            <a:ext cx="0" cy="2032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/>
          <p:nvPr/>
        </p:nvCxnSpPr>
        <p:spPr>
          <a:xfrm flipV="1">
            <a:off x="6241434" y="388528"/>
            <a:ext cx="2146916" cy="614994"/>
          </a:xfrm>
          <a:prstGeom prst="bentConnector3">
            <a:avLst>
              <a:gd name="adj1" fmla="val 1011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/>
          <p:nvPr/>
        </p:nvCxnSpPr>
        <p:spPr>
          <a:xfrm flipV="1">
            <a:off x="6246262" y="519223"/>
            <a:ext cx="2326238" cy="613223"/>
          </a:xfrm>
          <a:prstGeom prst="bentConnector3">
            <a:avLst>
              <a:gd name="adj1" fmla="val 9995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/>
          <p:nvPr/>
        </p:nvCxnSpPr>
        <p:spPr>
          <a:xfrm>
            <a:off x="6241435" y="1286335"/>
            <a:ext cx="2493595" cy="1182376"/>
          </a:xfrm>
          <a:prstGeom prst="bentConnector3">
            <a:avLst>
              <a:gd name="adj1" fmla="val 100421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4" idx="0"/>
            <a:endCxn id="20" idx="2"/>
          </p:cNvCxnSpPr>
          <p:nvPr/>
        </p:nvCxnSpPr>
        <p:spPr>
          <a:xfrm rot="16200000" flipH="1">
            <a:off x="2443789" y="492218"/>
            <a:ext cx="1199056" cy="3940710"/>
          </a:xfrm>
          <a:prstGeom prst="bentConnector5">
            <a:avLst>
              <a:gd name="adj1" fmla="val -19065"/>
              <a:gd name="adj2" fmla="val 50463"/>
              <a:gd name="adj3" fmla="val 119065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/>
          <p:nvPr/>
        </p:nvCxnSpPr>
        <p:spPr>
          <a:xfrm rot="10800000">
            <a:off x="2504762" y="2139561"/>
            <a:ext cx="1465261" cy="275090"/>
          </a:xfrm>
          <a:prstGeom prst="bentConnector3">
            <a:avLst>
              <a:gd name="adj1" fmla="val 9983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/>
          <p:nvPr/>
        </p:nvCxnSpPr>
        <p:spPr>
          <a:xfrm rot="10800000">
            <a:off x="2638094" y="2139561"/>
            <a:ext cx="1484328" cy="427490"/>
          </a:xfrm>
          <a:prstGeom prst="bentConnector3">
            <a:avLst>
              <a:gd name="adj1" fmla="val 11802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184688" y="1863045"/>
            <a:ext cx="1776548" cy="1550126"/>
            <a:chOff x="169104" y="2577733"/>
            <a:chExt cx="1776548" cy="1550126"/>
          </a:xfrm>
        </p:grpSpPr>
        <p:sp>
          <p:nvSpPr>
            <p:cNvPr id="4" name="직사각형 3"/>
            <p:cNvSpPr/>
            <p:nvPr/>
          </p:nvSpPr>
          <p:spPr>
            <a:xfrm>
              <a:off x="857081" y="2577733"/>
              <a:ext cx="400594" cy="155012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69104" y="2987037"/>
              <a:ext cx="1776548" cy="71410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Peristaltic pump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27431" y="3531253"/>
            <a:ext cx="1314994" cy="1776552"/>
            <a:chOff x="2560320" y="3570509"/>
            <a:chExt cx="1314994" cy="1776552"/>
          </a:xfrm>
        </p:grpSpPr>
        <p:sp>
          <p:nvSpPr>
            <p:cNvPr id="7" name="원통 6"/>
            <p:cNvSpPr/>
            <p:nvPr/>
          </p:nvSpPr>
          <p:spPr>
            <a:xfrm>
              <a:off x="2560320" y="3888374"/>
              <a:ext cx="1314994" cy="1458687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원통 7"/>
            <p:cNvSpPr/>
            <p:nvPr/>
          </p:nvSpPr>
          <p:spPr>
            <a:xfrm>
              <a:off x="2560320" y="4617717"/>
              <a:ext cx="1314994" cy="729344"/>
            </a:xfrm>
            <a:prstGeom prst="can">
              <a:avLst>
                <a:gd name="adj" fmla="val 36754"/>
              </a:avLst>
            </a:prstGeom>
            <a:solidFill>
              <a:srgbClr val="00B0F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60320" y="3570509"/>
              <a:ext cx="612000" cy="22642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63314" y="3570509"/>
              <a:ext cx="612000" cy="22642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2411110" y="4331719"/>
              <a:ext cx="1296000" cy="22642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2728524" y="4331719"/>
              <a:ext cx="1296000" cy="22642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직선 화살표 연결선 29"/>
          <p:cNvCxnSpPr>
            <a:stCxn id="6" idx="0"/>
            <a:endCxn id="26" idx="2"/>
          </p:cNvCxnSpPr>
          <p:nvPr/>
        </p:nvCxnSpPr>
        <p:spPr>
          <a:xfrm flipH="1" flipV="1">
            <a:off x="5012037" y="1679626"/>
            <a:ext cx="1635" cy="293903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9" idx="1"/>
            <a:endCxn id="4" idx="2"/>
          </p:cNvCxnSpPr>
          <p:nvPr/>
        </p:nvCxnSpPr>
        <p:spPr>
          <a:xfrm rot="10800000">
            <a:off x="1072963" y="3413171"/>
            <a:ext cx="454469" cy="231292"/>
          </a:xfrm>
          <a:prstGeom prst="bentConnector2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18939" y="1898583"/>
            <a:ext cx="130228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IR LED driver</a:t>
            </a:r>
            <a:endParaRPr lang="ko-KR" altLang="en-US" sz="14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21026" y="2913003"/>
            <a:ext cx="116260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PC</a:t>
            </a:r>
            <a:endParaRPr lang="ko-KR" altLang="en-US" sz="1400" b="1" dirty="0"/>
          </a:p>
        </p:txBody>
      </p:sp>
      <p:grpSp>
        <p:nvGrpSpPr>
          <p:cNvPr id="72" name="그룹 71"/>
          <p:cNvGrpSpPr/>
          <p:nvPr/>
        </p:nvGrpSpPr>
        <p:grpSpPr>
          <a:xfrm>
            <a:off x="6248984" y="784820"/>
            <a:ext cx="276999" cy="701040"/>
            <a:chOff x="6612236" y="1171295"/>
            <a:chExt cx="276999" cy="701040"/>
          </a:xfrm>
        </p:grpSpPr>
        <p:sp>
          <p:nvSpPr>
            <p:cNvPr id="28" name="직사각형 27"/>
            <p:cNvSpPr/>
            <p:nvPr/>
          </p:nvSpPr>
          <p:spPr>
            <a:xfrm>
              <a:off x="6664195" y="1171295"/>
              <a:ext cx="173085" cy="701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418754" y="1383315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UV PD</a:t>
              </a:r>
              <a:endParaRPr lang="ko-KR" altLang="en-US" sz="1200" b="1" dirty="0"/>
            </a:p>
          </p:txBody>
        </p:sp>
      </p:grpSp>
      <p:cxnSp>
        <p:nvCxnSpPr>
          <p:cNvPr id="92" name="직선 화살표 연결선 91"/>
          <p:cNvCxnSpPr>
            <a:stCxn id="65" idx="2"/>
            <a:endCxn id="66" idx="0"/>
          </p:cNvCxnSpPr>
          <p:nvPr/>
        </p:nvCxnSpPr>
        <p:spPr>
          <a:xfrm>
            <a:off x="8302327" y="2651175"/>
            <a:ext cx="0" cy="261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/>
          <p:cNvGrpSpPr/>
          <p:nvPr/>
        </p:nvGrpSpPr>
        <p:grpSpPr>
          <a:xfrm>
            <a:off x="3504367" y="1973529"/>
            <a:ext cx="3026444" cy="1088572"/>
            <a:chOff x="3504367" y="2365434"/>
            <a:chExt cx="3026444" cy="1088572"/>
          </a:xfrm>
        </p:grpSpPr>
        <p:sp>
          <p:nvSpPr>
            <p:cNvPr id="6" name="직사각형 5"/>
            <p:cNvSpPr/>
            <p:nvPr/>
          </p:nvSpPr>
          <p:spPr>
            <a:xfrm>
              <a:off x="3729409" y="2365434"/>
              <a:ext cx="2568526" cy="10885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49842" y="2365434"/>
              <a:ext cx="327660" cy="10885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6253812" y="2559200"/>
              <a:ext cx="276999" cy="701040"/>
              <a:chOff x="6612237" y="2788913"/>
              <a:chExt cx="276999" cy="70104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6664195" y="2788913"/>
                <a:ext cx="173085" cy="701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6451616" y="2992225"/>
                <a:ext cx="5982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IR PD</a:t>
                </a:r>
                <a:endParaRPr lang="ko-KR" altLang="en-US" sz="1200" b="1" dirty="0"/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3504367" y="2559200"/>
              <a:ext cx="276999" cy="701040"/>
              <a:chOff x="4209796" y="2788913"/>
              <a:chExt cx="276999" cy="70104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4261753" y="2788913"/>
                <a:ext cx="173085" cy="701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16200000">
                <a:off x="4015512" y="3000933"/>
                <a:ext cx="6655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IR LED</a:t>
                </a:r>
                <a:endParaRPr lang="ko-KR" altLang="en-US" sz="1200" b="1" dirty="0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4498146" y="2747122"/>
              <a:ext cx="10310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1 mm cell</a:t>
              </a:r>
              <a:endParaRPr lang="ko-KR" altLang="en-US" sz="1400" b="1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206983" y="5572598"/>
            <a:ext cx="40495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※ UV/IR </a:t>
            </a:r>
            <a:r>
              <a:rPr lang="ko-KR" altLang="en-US" sz="1400" b="1" dirty="0"/>
              <a:t>동시 분석을 위해 항온 </a:t>
            </a:r>
            <a:r>
              <a:rPr lang="en-US" altLang="ko-KR" sz="1400" b="1" dirty="0"/>
              <a:t>chamber </a:t>
            </a:r>
            <a:r>
              <a:rPr lang="ko-KR" altLang="en-US" sz="1400" b="1" dirty="0"/>
              <a:t>내부 </a:t>
            </a:r>
            <a:br>
              <a:rPr lang="en-US" altLang="ko-KR" sz="1400" b="1" dirty="0"/>
            </a:br>
            <a:r>
              <a:rPr lang="en-US" altLang="ko-KR" sz="1400" b="1" dirty="0"/>
              <a:t>   setting </a:t>
            </a:r>
            <a:r>
              <a:rPr lang="ko-KR" altLang="en-US" sz="1400" b="1" dirty="0"/>
              <a:t>완료</a:t>
            </a:r>
            <a:endParaRPr lang="en-US" altLang="ko-KR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595820" y="1618187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PTFE tube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2339752" y="1065667"/>
            <a:ext cx="1368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2339752" y="1211523"/>
            <a:ext cx="1368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78904" y="728658"/>
            <a:ext cx="172585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Power supply</a:t>
            </a:r>
          </a:p>
          <a:p>
            <a:pPr algn="ctr"/>
            <a:r>
              <a:rPr lang="en-US" altLang="ko-KR" sz="1400" b="1" dirty="0"/>
              <a:t>+100 mA</a:t>
            </a:r>
          </a:p>
          <a:p>
            <a:pPr algn="ctr"/>
            <a:r>
              <a:rPr lang="en-US" altLang="ko-KR" sz="1400" b="1" dirty="0"/>
              <a:t>(constant current)</a:t>
            </a:r>
            <a:endParaRPr lang="ko-KR" altLang="en-US" sz="1400" b="1" dirty="0"/>
          </a:p>
        </p:txBody>
      </p:sp>
      <p:sp>
        <p:nvSpPr>
          <p:cNvPr id="27" name="직사각형 26"/>
          <p:cNvSpPr/>
          <p:nvPr/>
        </p:nvSpPr>
        <p:spPr>
          <a:xfrm>
            <a:off x="3563943" y="784820"/>
            <a:ext cx="173085" cy="701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3276130" y="99684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UV LED</a:t>
            </a:r>
            <a:endParaRPr lang="ko-KR" altLang="en-US" sz="1200" b="1" dirty="0"/>
          </a:p>
        </p:txBody>
      </p:sp>
      <p:grpSp>
        <p:nvGrpSpPr>
          <p:cNvPr id="120" name="그룹 119"/>
          <p:cNvGrpSpPr/>
          <p:nvPr/>
        </p:nvGrpSpPr>
        <p:grpSpPr>
          <a:xfrm>
            <a:off x="3727774" y="591054"/>
            <a:ext cx="2568526" cy="1088572"/>
            <a:chOff x="3727774" y="747816"/>
            <a:chExt cx="2568526" cy="1088572"/>
          </a:xfrm>
        </p:grpSpPr>
        <p:sp>
          <p:nvSpPr>
            <p:cNvPr id="5" name="직사각형 4"/>
            <p:cNvSpPr/>
            <p:nvPr/>
          </p:nvSpPr>
          <p:spPr>
            <a:xfrm>
              <a:off x="3727774" y="747816"/>
              <a:ext cx="2568526" cy="10885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848207" y="747816"/>
              <a:ext cx="327660" cy="10885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498146" y="1135320"/>
              <a:ext cx="10310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1 mm cell</a:t>
              </a:r>
              <a:endParaRPr lang="ko-KR" alt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7139561" y="105441"/>
            <a:ext cx="174406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Power supply</a:t>
            </a:r>
          </a:p>
          <a:p>
            <a:pPr algn="ctr"/>
            <a:r>
              <a:rPr lang="en-US" altLang="ko-KR" sz="1400" b="1" dirty="0"/>
              <a:t>+5 V</a:t>
            </a:r>
          </a:p>
          <a:p>
            <a:pPr algn="ctr"/>
            <a:r>
              <a:rPr lang="en-US" altLang="ko-KR" sz="1400" b="1" dirty="0"/>
              <a:t>(constant voltage)</a:t>
            </a:r>
            <a:endParaRPr lang="ko-KR" altLang="en-US" sz="1400" b="1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7899400" y="1702031"/>
            <a:ext cx="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8051800" y="1702031"/>
            <a:ext cx="0" cy="720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76971" y="1455129"/>
            <a:ext cx="11817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IR amplifier</a:t>
            </a:r>
            <a:endParaRPr lang="ko-KR" altLang="en-US" sz="1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21026" y="2343398"/>
            <a:ext cx="11626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DAQ</a:t>
            </a:r>
            <a:endParaRPr lang="ko-KR" altLang="en-US" sz="1400" b="1" dirty="0"/>
          </a:p>
        </p:txBody>
      </p:sp>
      <p:cxnSp>
        <p:nvCxnSpPr>
          <p:cNvPr id="32" name="꺾인 연결선 31"/>
          <p:cNvCxnSpPr>
            <a:stCxn id="26" idx="0"/>
            <a:endCxn id="10" idx="3"/>
          </p:cNvCxnSpPr>
          <p:nvPr/>
        </p:nvCxnSpPr>
        <p:spPr>
          <a:xfrm rot="16200000" flipH="1" flipV="1">
            <a:off x="2400526" y="1032952"/>
            <a:ext cx="3053409" cy="2169612"/>
          </a:xfrm>
          <a:prstGeom prst="bentConnector4">
            <a:avLst>
              <a:gd name="adj1" fmla="val -7487"/>
              <a:gd name="adj2" fmla="val -85832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820439" y="5331620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UV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152575" y="4864898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IR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600276" y="6236498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Bottle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013672" y="377202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Pump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457338" y="4334011"/>
            <a:ext cx="582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DAQ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038408" y="453880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IR Amp.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016648" y="4880909"/>
            <a:ext cx="101687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IR LED ctrl.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25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측정 </a:t>
            </a:r>
            <a:r>
              <a:rPr lang="en-US" altLang="ko-KR" sz="1400" b="1" dirty="0"/>
              <a:t>schedule</a:t>
            </a:r>
            <a:endParaRPr lang="ko-KR" altLang="en-US" sz="14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10716"/>
              </p:ext>
            </p:extLst>
          </p:nvPr>
        </p:nvGraphicFramePr>
        <p:xfrm>
          <a:off x="198000" y="412919"/>
          <a:ext cx="8748000" cy="294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금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rgbClr val="0000FF"/>
                          </a:solidFill>
                        </a:rPr>
                        <a:t>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5/31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6/1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Lens</a:t>
                      </a:r>
                      <a:r>
                        <a:rPr lang="ko-KR" altLang="en-US" sz="1100" dirty="0"/>
                        <a:t>계 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0" dirty="0"/>
                        <a:t>ptimize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6/2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UV:</a:t>
                      </a:r>
                      <a:r>
                        <a:rPr lang="en-US" altLang="ko-KR" sz="1100" baseline="0" dirty="0"/>
                        <a:t> 0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 </a:t>
                      </a:r>
                      <a:r>
                        <a:rPr lang="ko-KR" altLang="en-US" sz="1100" baseline="0" dirty="0"/>
                        <a:t>측정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6/3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UV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측정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6/4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UV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측정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6/5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</a:t>
                      </a:r>
                      <a:r>
                        <a:rPr lang="en-US" altLang="ko-KR" sz="1100" baseline="0" dirty="0"/>
                        <a:t> UV </a:t>
                      </a:r>
                      <a:r>
                        <a:rPr lang="ko-KR" altLang="en-US" sz="1100" baseline="0" dirty="0"/>
                        <a:t>측정</a:t>
                      </a:r>
                      <a:endParaRPr lang="en-US" altLang="ko-KR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6/6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6/7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6/8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baseline="0" dirty="0"/>
                        <a:t>- IR</a:t>
                      </a:r>
                      <a:r>
                        <a:rPr lang="ko-KR" altLang="en-US" sz="1100" baseline="0" dirty="0"/>
                        <a:t>용</a:t>
                      </a:r>
                      <a:r>
                        <a:rPr lang="en-US" altLang="ko-KR" sz="1100" baseline="0" dirty="0"/>
                        <a:t> flow cell </a:t>
                      </a:r>
                      <a:r>
                        <a:rPr lang="ko-KR" altLang="en-US" sz="1100" baseline="0" dirty="0"/>
                        <a:t>입고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</a:t>
                      </a:r>
                      <a:r>
                        <a:rPr lang="ko-KR" altLang="en-US" sz="1100" baseline="0" dirty="0"/>
                        <a:t>예정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6/9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IR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증폭회로 수정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IR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증폭회로 수정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6/11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UV+IR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측정</a:t>
                      </a:r>
                      <a:endParaRPr lang="en-US" altLang="ko-KR" sz="1100" baseline="0" dirty="0"/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en-US" altLang="ko-KR" sz="1100" b="0" dirty="0"/>
                        <a:t> </a:t>
                      </a:r>
                      <a:r>
                        <a:rPr lang="ko-KR" altLang="en-US" sz="1100" b="0" dirty="0"/>
                        <a:t>진행상황 미팅 </a:t>
                      </a:r>
                      <a:br>
                        <a:rPr lang="en-US" altLang="ko-KR" sz="1100" b="0" dirty="0"/>
                      </a:br>
                      <a:r>
                        <a:rPr lang="en-US" altLang="ko-KR" sz="1100" dirty="0"/>
                        <a:t>   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6/12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UV+IR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측정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0000FF"/>
                          </a:solidFill>
                        </a:rPr>
                        <a:t>6/13</a:t>
                      </a:r>
                      <a:endParaRPr lang="ko-KR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6/14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6/15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trike="sngStrike" dirty="0"/>
                        <a:t>- UV+IR </a:t>
                      </a:r>
                      <a:r>
                        <a:rPr lang="ko-KR" altLang="en-US" sz="1100" b="1" strike="sngStrike" dirty="0" err="1"/>
                        <a:t>재</a:t>
                      </a:r>
                      <a:r>
                        <a:rPr lang="ko-KR" altLang="en-US" sz="1100" b="1" strike="sngStrike" baseline="0" dirty="0" err="1"/>
                        <a:t>측정</a:t>
                      </a:r>
                      <a:endParaRPr lang="en-US" altLang="ko-KR" sz="1100" b="1" strike="sngStrik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6/16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trike="sngStrike" dirty="0"/>
                        <a:t>- UV+IR </a:t>
                      </a:r>
                      <a:r>
                        <a:rPr lang="ko-KR" altLang="en-US" sz="1100" b="1" strike="sngStrike" dirty="0" err="1"/>
                        <a:t>재</a:t>
                      </a:r>
                      <a:r>
                        <a:rPr lang="ko-KR" altLang="en-US" sz="1100" b="1" strike="sngStrike" baseline="0" dirty="0" err="1"/>
                        <a:t>측정</a:t>
                      </a:r>
                      <a:endParaRPr lang="en-US" altLang="ko-KR" sz="1100" b="1" strike="sngStrik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6/17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trike="sngStrike" dirty="0"/>
                        <a:t>- Surface</a:t>
                      </a:r>
                      <a:r>
                        <a:rPr lang="en-US" altLang="ko-KR" sz="1100" strike="sngStrike" baseline="0" dirty="0"/>
                        <a:t> fitting </a:t>
                      </a:r>
                      <a:r>
                        <a:rPr lang="ko-KR" altLang="en-US" sz="1100" strike="sngStrike" baseline="0" dirty="0"/>
                        <a:t>검증</a:t>
                      </a:r>
                      <a:endParaRPr lang="ko-KR" altLang="en-US" sz="1100" strike="sngStrik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6/18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trike="sngStrike" dirty="0"/>
                        <a:t>- Surface</a:t>
                      </a:r>
                      <a:r>
                        <a:rPr lang="en-US" altLang="ko-KR" sz="1100" strike="sngStrike" baseline="0" dirty="0"/>
                        <a:t> fitting </a:t>
                      </a:r>
                      <a:r>
                        <a:rPr lang="ko-KR" altLang="en-US" sz="1100" strike="sngStrike" baseline="0" dirty="0"/>
                        <a:t>검증</a:t>
                      </a:r>
                      <a:endParaRPr lang="ko-KR" altLang="en-US" sz="1100" strike="sngStrik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6/19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b="1" dirty="0"/>
                        <a:t>- IR</a:t>
                      </a:r>
                      <a:r>
                        <a:rPr lang="ko-KR" altLang="en-US" sz="1100" b="1" baseline="0" dirty="0"/>
                        <a:t> 회로 입고 예정</a:t>
                      </a:r>
                      <a:br>
                        <a:rPr lang="en-US" altLang="ko-KR" sz="1100" b="1" baseline="0" dirty="0"/>
                      </a:br>
                      <a:r>
                        <a:rPr lang="en-US" altLang="ko-KR" sz="1100" b="1" baseline="0" dirty="0"/>
                        <a:t>  : 6/25</a:t>
                      </a:r>
                      <a:r>
                        <a:rPr lang="ko-KR" altLang="en-US" sz="1100" b="1" baseline="0" dirty="0"/>
                        <a:t>로 연기</a:t>
                      </a:r>
                      <a:endParaRPr lang="en-US" altLang="ko-KR" sz="1100" b="1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0000FF"/>
                          </a:solidFill>
                        </a:rPr>
                        <a:t>6/20</a:t>
                      </a:r>
                      <a:endParaRPr lang="ko-KR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49783" y="3750865"/>
            <a:ext cx="412324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※ Target </a:t>
            </a:r>
            <a:r>
              <a:rPr lang="ko-KR" altLang="en-US" sz="1400" b="1" dirty="0"/>
              <a:t>농도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-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OH: 1.03 ± 0.2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(0.83 ~ 1.23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-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: 5.43 ± 0.3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(5.13 ~ 5.73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</a:t>
            </a:r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</a:rPr>
              <a:t>※ UV+IR </a:t>
            </a:r>
            <a:r>
              <a:rPr lang="ko-KR" altLang="en-US" sz="1400" b="1" dirty="0">
                <a:solidFill>
                  <a:srgbClr val="0000FF"/>
                </a:solidFill>
              </a:rPr>
              <a:t>측정 완료</a:t>
            </a:r>
            <a:r>
              <a:rPr lang="en-US" altLang="ko-KR" sz="1400" b="1" dirty="0">
                <a:solidFill>
                  <a:srgbClr val="0000FF"/>
                </a:solidFill>
              </a:rPr>
              <a:t>, </a:t>
            </a:r>
            <a:r>
              <a:rPr lang="ko-KR" altLang="en-US" sz="1400" b="1" dirty="0">
                <a:solidFill>
                  <a:srgbClr val="0000FF"/>
                </a:solidFill>
              </a:rPr>
              <a:t>일부 용액 </a:t>
            </a:r>
            <a:r>
              <a:rPr lang="ko-KR" altLang="en-US" sz="1400" b="1" dirty="0" err="1">
                <a:solidFill>
                  <a:srgbClr val="0000FF"/>
                </a:solidFill>
              </a:rPr>
              <a:t>재측정</a:t>
            </a:r>
            <a:r>
              <a:rPr lang="ko-KR" altLang="en-US" sz="1400" b="1" dirty="0">
                <a:solidFill>
                  <a:srgbClr val="0000FF"/>
                </a:solidFill>
              </a:rPr>
              <a:t> 진행 예정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13763"/>
              </p:ext>
            </p:extLst>
          </p:nvPr>
        </p:nvGraphicFramePr>
        <p:xfrm>
          <a:off x="277540" y="360997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540" y="360997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05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+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농도 </a:t>
            </a:r>
            <a:r>
              <a:rPr lang="en-US" altLang="ko-KR" sz="1400" b="1" dirty="0"/>
              <a:t>table</a:t>
            </a:r>
            <a:endParaRPr lang="ko-KR" altLang="en-US" sz="1400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683536"/>
              </p:ext>
            </p:extLst>
          </p:nvPr>
        </p:nvGraphicFramePr>
        <p:xfrm>
          <a:off x="162177" y="421342"/>
          <a:ext cx="8848280" cy="6232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2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Group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V/V</a:t>
                      </a:r>
                      <a:r>
                        <a:rPr lang="en-US" altLang="ko-KR" sz="1200" b="1" baseline="0" dirty="0"/>
                        <a:t> ratio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Concentration (</a:t>
                      </a:r>
                      <a:r>
                        <a:rPr lang="en-US" altLang="ko-KR" sz="1200" b="1" dirty="0" err="1"/>
                        <a:t>wt</a:t>
                      </a:r>
                      <a:r>
                        <a:rPr lang="en-US" altLang="ko-KR" sz="1200" b="1" dirty="0"/>
                        <a:t>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baseline="0" dirty="0"/>
                        <a:t> (mL)</a:t>
                      </a:r>
                      <a:endParaRPr lang="ko-KR" altLang="en-US" sz="1200" b="1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DIW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FF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16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17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18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19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104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09300" y="323935"/>
            <a:ext cx="8049989" cy="3438526"/>
            <a:chOff x="217711" y="1711325"/>
            <a:chExt cx="8049989" cy="3438526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37"/>
            <a:stretch/>
          </p:blipFill>
          <p:spPr bwMode="auto">
            <a:xfrm>
              <a:off x="217711" y="1711325"/>
              <a:ext cx="8049989" cy="3438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96" t="60480" r="11355" b="35734"/>
            <a:stretch/>
          </p:blipFill>
          <p:spPr bwMode="auto">
            <a:xfrm>
              <a:off x="5061392" y="3127330"/>
              <a:ext cx="167833" cy="1301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6388" name="Picture 4" descr="C:\Users\yjeo\Documents\카카오톡 받은 파일\[크기변환]KakaoTalk_20200610_214745056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9" t="27762" r="25580" b="22917"/>
          <a:stretch/>
        </p:blipFill>
        <p:spPr bwMode="auto">
          <a:xfrm rot="10800000">
            <a:off x="636391" y="4414351"/>
            <a:ext cx="3124920" cy="227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73043" y="547243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GND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+5 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10008" y="4245204"/>
            <a:ext cx="582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DAQ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0034" y="424520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IR PD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6533" y="4245204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UV PD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7775" y="4427416"/>
            <a:ext cx="4291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증폭단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차</a:t>
            </a:r>
            <a:r>
              <a:rPr lang="en-US" altLang="ko-KR" sz="1400" b="1" dirty="0"/>
              <a:t> gain: 1 M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증폭단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차 </a:t>
            </a:r>
            <a:r>
              <a:rPr lang="en-US" altLang="ko-KR" sz="1400" b="1" dirty="0"/>
              <a:t>gain: 1 + (2.2 M / 270 k) = 9.15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Low pass filter fc = 159 Hz</a:t>
            </a:r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※ 1</a:t>
            </a:r>
            <a:r>
              <a:rPr lang="ko-KR" altLang="en-US" sz="1400" b="1" dirty="0"/>
              <a:t>차 </a:t>
            </a:r>
            <a:r>
              <a:rPr lang="en-US" altLang="ko-KR" sz="1400" b="1" dirty="0"/>
              <a:t>gain</a:t>
            </a:r>
            <a:r>
              <a:rPr lang="ko-KR" altLang="en-US" sz="1400" b="1" dirty="0"/>
              <a:t>이 낮아지면 출력 구분이 어려운 문제가</a:t>
            </a:r>
            <a:br>
              <a:rPr lang="en-US" altLang="ko-KR" sz="1400" b="1" dirty="0"/>
            </a:br>
            <a:r>
              <a:rPr lang="en-US" altLang="ko-KR" sz="1400" b="1" dirty="0"/>
              <a:t>   </a:t>
            </a:r>
            <a:r>
              <a:rPr lang="ko-KR" altLang="en-US" sz="1400" b="1" dirty="0"/>
              <a:t>있어 높은 수준으로 유지 </a:t>
            </a:r>
            <a:r>
              <a:rPr lang="en-US" altLang="ko-KR" sz="1400" b="1" dirty="0"/>
              <a:t>(bread-board test)</a:t>
            </a:r>
            <a:endParaRPr lang="ko-KR" altLang="en-US" sz="1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3767206"/>
            <a:ext cx="316835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6717" y="3767206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증폭단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차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transimpedance</a:t>
            </a:r>
            <a:r>
              <a:rPr lang="en-US" altLang="ko-KR" sz="1400" b="1" dirty="0"/>
              <a:t> amplifier)</a:t>
            </a:r>
            <a:endParaRPr lang="ko-KR" altLang="en-US" sz="1400" b="1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4027149" y="3767206"/>
            <a:ext cx="2837873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8684" y="3760200"/>
            <a:ext cx="3254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증폭단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차 </a:t>
            </a:r>
            <a:r>
              <a:rPr lang="en-US" altLang="ko-KR" sz="1400" b="1" dirty="0"/>
              <a:t>(non-inverting amplifier)</a:t>
            </a:r>
            <a:endParaRPr lang="ko-KR" altLang="en-US" sz="1400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983724" y="3760200"/>
            <a:ext cx="1433726" cy="307777"/>
            <a:chOff x="6914052" y="3877746"/>
            <a:chExt cx="1433726" cy="307777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7017422" y="3888312"/>
              <a:ext cx="1226986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914052" y="3877746"/>
              <a:ext cx="1433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Low pass filter</a:t>
              </a:r>
              <a:endParaRPr lang="ko-KR" altLang="en-US" sz="1400" b="1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IR </a:t>
            </a:r>
            <a:r>
              <a:rPr lang="ko-KR" altLang="en-US" sz="1400" b="1" dirty="0"/>
              <a:t>증폭 회로</a:t>
            </a:r>
          </a:p>
        </p:txBody>
      </p:sp>
    </p:spTree>
    <p:extLst>
      <p:ext uri="{BB962C8B-B14F-4D97-AF65-F5344CB8AC3E}">
        <p14:creationId xmlns:p14="http://schemas.microsoft.com/office/powerpoint/2010/main" val="147620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658634"/>
              </p:ext>
            </p:extLst>
          </p:nvPr>
        </p:nvGraphicFramePr>
        <p:xfrm>
          <a:off x="704260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60" y="465774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166160"/>
              </p:ext>
            </p:extLst>
          </p:nvPr>
        </p:nvGraphicFramePr>
        <p:xfrm>
          <a:off x="4518615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615" y="465774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570381"/>
              </p:ext>
            </p:extLst>
          </p:nvPr>
        </p:nvGraphicFramePr>
        <p:xfrm>
          <a:off x="4518615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8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615" y="3531190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379708"/>
              </p:ext>
            </p:extLst>
          </p:nvPr>
        </p:nvGraphicFramePr>
        <p:xfrm>
          <a:off x="704260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9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60" y="3531190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09009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27718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Group 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9009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Group 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7718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8926" y="6504300"/>
            <a:ext cx="4016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용액 </a:t>
            </a:r>
            <a:r>
              <a:rPr lang="en-US" altLang="ko-KR" sz="1400" b="1" dirty="0"/>
              <a:t>loading</a:t>
            </a:r>
            <a:r>
              <a:rPr lang="ko-KR" altLang="en-US" sz="1400" b="1" dirty="0"/>
              <a:t>후 </a:t>
            </a:r>
            <a:r>
              <a:rPr lang="en-US" altLang="ko-KR" sz="1400" b="1" dirty="0"/>
              <a:t>300 sec </a:t>
            </a:r>
            <a:r>
              <a:rPr lang="ko-KR" altLang="en-US" sz="1400" b="1" dirty="0"/>
              <a:t>이후부터 </a:t>
            </a:r>
            <a:r>
              <a:rPr lang="en-US" altLang="ko-KR" sz="1400" b="1" dirty="0"/>
              <a:t>data </a:t>
            </a:r>
            <a:r>
              <a:rPr lang="ko-KR" altLang="en-US" sz="1400" b="1" dirty="0"/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0"/>
            <a:ext cx="4221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Raw data 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UV</a:t>
            </a:r>
            <a:r>
              <a:rPr lang="en-US" altLang="ko-KR" sz="1400" b="1" dirty="0"/>
              <a:t> (-10 ~ 500 sec)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6955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698208"/>
              </p:ext>
            </p:extLst>
          </p:nvPr>
        </p:nvGraphicFramePr>
        <p:xfrm>
          <a:off x="704260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60" y="465774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84189"/>
              </p:ext>
            </p:extLst>
          </p:nvPr>
        </p:nvGraphicFramePr>
        <p:xfrm>
          <a:off x="4518615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5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615" y="465774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832995"/>
              </p:ext>
            </p:extLst>
          </p:nvPr>
        </p:nvGraphicFramePr>
        <p:xfrm>
          <a:off x="4518615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6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개체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615" y="3531190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899353"/>
              </p:ext>
            </p:extLst>
          </p:nvPr>
        </p:nvGraphicFramePr>
        <p:xfrm>
          <a:off x="704260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7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60" y="3531190"/>
                        <a:ext cx="3921125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4142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Raw data 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IR</a:t>
            </a:r>
            <a:r>
              <a:rPr lang="en-US" altLang="ko-KR" sz="1400" b="1" dirty="0"/>
              <a:t> (-10 ~ 500 sec)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09009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27718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Group 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9009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Group 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7718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8926" y="6504300"/>
            <a:ext cx="4016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용액 </a:t>
            </a:r>
            <a:r>
              <a:rPr lang="en-US" altLang="ko-KR" sz="1400" b="1" dirty="0"/>
              <a:t>loading</a:t>
            </a:r>
            <a:r>
              <a:rPr lang="ko-KR" altLang="en-US" sz="1400" b="1" dirty="0"/>
              <a:t>후 </a:t>
            </a:r>
            <a:r>
              <a:rPr lang="en-US" altLang="ko-KR" sz="1400" b="1" dirty="0"/>
              <a:t>300 sec </a:t>
            </a:r>
            <a:r>
              <a:rPr lang="ko-KR" altLang="en-US" sz="1400" b="1" dirty="0"/>
              <a:t>이후부터 </a:t>
            </a:r>
            <a:r>
              <a:rPr lang="en-US" altLang="ko-KR" sz="1400" b="1" dirty="0"/>
              <a:t>data </a:t>
            </a:r>
            <a:r>
              <a:rPr lang="ko-KR" altLang="en-US" sz="1400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614976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" y="3088131"/>
            <a:ext cx="9000000" cy="344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" y="49113"/>
            <a:ext cx="9000000" cy="344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3679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Raw data (0 ~ 1800 sec)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8926" y="6513825"/>
            <a:ext cx="5656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IR </a:t>
            </a:r>
            <a:r>
              <a:rPr lang="ko-KR" altLang="en-US" sz="1400" b="1" dirty="0"/>
              <a:t>측정 </a:t>
            </a:r>
            <a:r>
              <a:rPr lang="en-US" altLang="ko-KR" sz="1400" b="1" dirty="0"/>
              <a:t>data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fluctuation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UV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data</a:t>
            </a:r>
            <a:r>
              <a:rPr lang="ko-KR" altLang="en-US" sz="1400" b="1" dirty="0"/>
              <a:t>와 비교하여 매우 큰 편임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0525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68487"/>
              </p:ext>
            </p:extLst>
          </p:nvPr>
        </p:nvGraphicFramePr>
        <p:xfrm>
          <a:off x="704260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0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260" y="4657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944685"/>
              </p:ext>
            </p:extLst>
          </p:nvPr>
        </p:nvGraphicFramePr>
        <p:xfrm>
          <a:off x="4518615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1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8615" y="4657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453372"/>
              </p:ext>
            </p:extLst>
          </p:nvPr>
        </p:nvGraphicFramePr>
        <p:xfrm>
          <a:off x="704260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2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4260" y="353119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236302"/>
              </p:ext>
            </p:extLst>
          </p:nvPr>
        </p:nvGraphicFramePr>
        <p:xfrm>
          <a:off x="4518615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3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8615" y="353119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5153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UV</a:t>
            </a:r>
            <a:r>
              <a:rPr lang="en-US" altLang="ko-KR" sz="1400" b="1" dirty="0"/>
              <a:t> (0 ~ 1800 sec)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09009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27718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Group 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9009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Group 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7718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8926" y="6504300"/>
            <a:ext cx="861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Group 1 (NH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only) </a:t>
            </a:r>
            <a:r>
              <a:rPr lang="ko-KR" altLang="en-US" sz="1400" b="1" dirty="0"/>
              <a:t>은 농도에 관계없이 유사한 결과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나머지는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</a:t>
            </a:r>
            <a:r>
              <a:rPr lang="ko-KR" altLang="en-US" sz="1400" b="1" dirty="0"/>
              <a:t>농도에 따라 </a:t>
            </a:r>
            <a:r>
              <a:rPr lang="ko-KR" altLang="en-US" sz="1400" b="1" dirty="0" err="1"/>
              <a:t>출력값</a:t>
            </a:r>
            <a:r>
              <a:rPr lang="ko-KR" altLang="en-US" sz="1400" b="1" dirty="0"/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247735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4307</TotalTime>
  <Words>1419</Words>
  <Application>Microsoft Office PowerPoint</Application>
  <PresentationFormat>화면 슬라이드 쇼(4:3)</PresentationFormat>
  <Paragraphs>593</Paragraphs>
  <Slides>18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Cambria Math</vt:lpstr>
      <vt:lpstr>Office 테마</vt:lpstr>
      <vt:lpstr>Graph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yjeo</dc:creator>
  <cp:lastModifiedBy>kwpark@atikorea.com</cp:lastModifiedBy>
  <cp:revision>221</cp:revision>
  <dcterms:created xsi:type="dcterms:W3CDTF">2020-02-04T07:58:27Z</dcterms:created>
  <dcterms:modified xsi:type="dcterms:W3CDTF">2020-06-16T23:46:47Z</dcterms:modified>
</cp:coreProperties>
</file>